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ไอติม" charset="1" panose="000005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27" Target="slides/slide17.xml" Type="http://schemas.openxmlformats.org/officeDocument/2006/relationships/slide"/><Relationship Id="rId28" Target="slides/slide18.xml" Type="http://schemas.openxmlformats.org/officeDocument/2006/relationships/slide"/><Relationship Id="rId29" Target="slides/slide19.xml" Type="http://schemas.openxmlformats.org/officeDocument/2006/relationships/slide"/><Relationship Id="rId3" Target="viewProps.xml" Type="http://schemas.openxmlformats.org/officeDocument/2006/relationships/viewProps"/><Relationship Id="rId30" Target="slides/slide20.xml" Type="http://schemas.openxmlformats.org/officeDocument/2006/relationships/slide"/><Relationship Id="rId31" Target="slides/slide21.xml" Type="http://schemas.openxmlformats.org/officeDocument/2006/relationships/slide"/><Relationship Id="rId32" Target="slides/slide22.xml" Type="http://schemas.openxmlformats.org/officeDocument/2006/relationships/slide"/><Relationship Id="rId33" Target="slides/slide23.xml" Type="http://schemas.openxmlformats.org/officeDocument/2006/relationships/slide"/><Relationship Id="rId34" Target="slides/slide24.xml" Type="http://schemas.openxmlformats.org/officeDocument/2006/relationships/slide"/><Relationship Id="rId35" Target="slides/slide25.xml" Type="http://schemas.openxmlformats.org/officeDocument/2006/relationships/slide"/><Relationship Id="rId36" Target="slides/slide26.xml" Type="http://schemas.openxmlformats.org/officeDocument/2006/relationships/slide"/><Relationship Id="rId37" Target="slides/slide27.xml" Type="http://schemas.openxmlformats.org/officeDocument/2006/relationships/slide"/><Relationship Id="rId38" Target="slides/slide28.xml" Type="http://schemas.openxmlformats.org/officeDocument/2006/relationships/slide"/><Relationship Id="rId39" Target="slides/slide29.xml" Type="http://schemas.openxmlformats.org/officeDocument/2006/relationships/slide"/><Relationship Id="rId4" Target="theme/theme1.xml" Type="http://schemas.openxmlformats.org/officeDocument/2006/relationships/theme"/><Relationship Id="rId40" Target="slides/slide30.xml" Type="http://schemas.openxmlformats.org/officeDocument/2006/relationships/slide"/><Relationship Id="rId41" Target="slides/slide31.xml" Type="http://schemas.openxmlformats.org/officeDocument/2006/relationships/slide"/><Relationship Id="rId42" Target="slides/slide32.xml" Type="http://schemas.openxmlformats.org/officeDocument/2006/relationships/slide"/><Relationship Id="rId43" Target="slides/slide33.xml" Type="http://schemas.openxmlformats.org/officeDocument/2006/relationships/slide"/><Relationship Id="rId44" Target="slides/slide34.xml" Type="http://schemas.openxmlformats.org/officeDocument/2006/relationships/slide"/><Relationship Id="rId45" Target="slides/slide35.xml" Type="http://schemas.openxmlformats.org/officeDocument/2006/relationships/slide"/><Relationship Id="rId46" Target="slides/slide36.xml" Type="http://schemas.openxmlformats.org/officeDocument/2006/relationships/slide"/><Relationship Id="rId47" Target="slides/slide37.xml" Type="http://schemas.openxmlformats.org/officeDocument/2006/relationships/slide"/><Relationship Id="rId48" Target="slides/slide38.xml" Type="http://schemas.openxmlformats.org/officeDocument/2006/relationships/slide"/><Relationship Id="rId49" Target="slides/slide39.xml" Type="http://schemas.openxmlformats.org/officeDocument/2006/relationships/slide"/><Relationship Id="rId5" Target="tableStyles.xml" Type="http://schemas.openxmlformats.org/officeDocument/2006/relationships/tableStyles"/><Relationship Id="rId50" Target="slides/slide4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7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F8yPKsKc8.mp4" Type="http://schemas.openxmlformats.org/officeDocument/2006/relationships/video"/><Relationship Id="rId4" Target="../media/VAF8yPKsKc8.mp4" Type="http://schemas.microsoft.com/office/2007/relationships/media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F8yGr8NJs.mp4" Type="http://schemas.openxmlformats.org/officeDocument/2006/relationships/video"/><Relationship Id="rId4" Target="../media/VAF8yGr8NJs.mp4" Type="http://schemas.microsoft.com/office/2007/relationships/media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147008">
            <a:off x="12568086" y="5319084"/>
            <a:ext cx="8944540" cy="9122905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1"/>
            </a:xfrm>
            <a:custGeom>
              <a:avLst/>
              <a:gdLst/>
              <a:ahLst/>
              <a:cxnLst/>
              <a:rect r="r" b="b" t="t" l="l"/>
              <a:pathLst>
                <a:path h="7377431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1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10383358">
            <a:off x="-3506292" y="-7415237"/>
            <a:ext cx="8944540" cy="91229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1"/>
            </a:xfrm>
            <a:custGeom>
              <a:avLst/>
              <a:gdLst/>
              <a:ahLst/>
              <a:cxnLst/>
              <a:rect r="r" b="b" t="t" l="l"/>
              <a:pathLst>
                <a:path h="7377431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1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77520" y="2730852"/>
            <a:ext cx="5484289" cy="5216930"/>
          </a:xfrm>
          <a:custGeom>
            <a:avLst/>
            <a:gdLst/>
            <a:ahLst/>
            <a:cxnLst/>
            <a:rect r="r" b="b" t="t" l="l"/>
            <a:pathLst>
              <a:path h="5216930" w="5484289">
                <a:moveTo>
                  <a:pt x="0" y="0"/>
                </a:moveTo>
                <a:lnTo>
                  <a:pt x="5484289" y="0"/>
                </a:lnTo>
                <a:lnTo>
                  <a:pt x="5484289" y="5216929"/>
                </a:lnTo>
                <a:lnTo>
                  <a:pt x="0" y="521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3231" y="2110285"/>
            <a:ext cx="5498243" cy="30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9"/>
              </a:lnSpc>
            </a:pPr>
            <a:r>
              <a:rPr lang="en-US" sz="23511">
                <a:solidFill>
                  <a:srgbClr val="FFFFFF"/>
                </a:solidFill>
                <a:latin typeface="ไอติม"/>
              </a:rPr>
              <a:t>G16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7184" y="4329548"/>
            <a:ext cx="9350337" cy="418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0"/>
              </a:lnSpc>
              <a:spcBef>
                <a:spcPct val="0"/>
              </a:spcBef>
            </a:pPr>
            <a:r>
              <a:rPr lang="en-US" sz="20400">
                <a:solidFill>
                  <a:srgbClr val="FFFFFF"/>
                </a:solidFill>
                <a:latin typeface="ไอติม"/>
              </a:rPr>
              <a:t>Atomic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813" y="739828"/>
            <a:ext cx="8655393" cy="8518472"/>
          </a:xfrm>
          <a:custGeom>
            <a:avLst/>
            <a:gdLst/>
            <a:ahLst/>
            <a:cxnLst/>
            <a:rect r="r" b="b" t="t" l="l"/>
            <a:pathLst>
              <a:path h="8518472" w="8655393">
                <a:moveTo>
                  <a:pt x="0" y="0"/>
                </a:moveTo>
                <a:lnTo>
                  <a:pt x="8655393" y="0"/>
                </a:lnTo>
                <a:lnTo>
                  <a:pt x="8655393" y="8518472"/>
                </a:lnTo>
                <a:lnTo>
                  <a:pt x="0" y="851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1497" y="739828"/>
            <a:ext cx="9125747" cy="7872170"/>
          </a:xfrm>
          <a:custGeom>
            <a:avLst/>
            <a:gdLst/>
            <a:ahLst/>
            <a:cxnLst/>
            <a:rect r="r" b="b" t="t" l="l"/>
            <a:pathLst>
              <a:path h="7872170" w="9125747">
                <a:moveTo>
                  <a:pt x="0" y="0"/>
                </a:moveTo>
                <a:lnTo>
                  <a:pt x="9125748" y="0"/>
                </a:lnTo>
                <a:lnTo>
                  <a:pt x="9125748" y="7872170"/>
                </a:lnTo>
                <a:lnTo>
                  <a:pt x="0" y="787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64819" y="8923275"/>
            <a:ext cx="28842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147008">
            <a:off x="12568086" y="5319084"/>
            <a:ext cx="8944540" cy="9122905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0383358">
            <a:off x="-3506292" y="-7415237"/>
            <a:ext cx="8944540" cy="91229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23305" y="203891"/>
            <a:ext cx="15641389" cy="239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0"/>
              </a:lnSpc>
              <a:spcBef>
                <a:spcPct val="0"/>
              </a:spcBef>
            </a:pPr>
            <a:r>
              <a:rPr lang="en-US" sz="6993">
                <a:solidFill>
                  <a:srgbClr val="FFFFFF"/>
                </a:solidFill>
                <a:latin typeface="ไอติม Bold"/>
              </a:rPr>
              <a:t>Configl293d_GPIO, Configl293d_2_GPIO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978" y="2983095"/>
            <a:ext cx="15336253" cy="22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ใช้สำหรับกำหนดการตั้งค่าของพอร์ต GPIO ที่ใช้สำหรับควบคุมมอเตอร์ โดยกำหนดโหมดการทำงานของขา GPIO เป็นโหมด OUTPUT และตั้งค่า Output Type เป็น PUSH-PULL และค่าอื่น ๆ ตามความเหมาะสม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11278" y="8923275"/>
            <a:ext cx="595511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080" y="731865"/>
            <a:ext cx="15985220" cy="8099314"/>
          </a:xfrm>
          <a:custGeom>
            <a:avLst/>
            <a:gdLst/>
            <a:ahLst/>
            <a:cxnLst/>
            <a:rect r="r" b="b" t="t" l="l"/>
            <a:pathLst>
              <a:path h="8099314" w="15985220">
                <a:moveTo>
                  <a:pt x="0" y="0"/>
                </a:moveTo>
                <a:lnTo>
                  <a:pt x="15985220" y="0"/>
                </a:lnTo>
                <a:lnTo>
                  <a:pt x="15985220" y="8099314"/>
                </a:lnTo>
                <a:lnTo>
                  <a:pt x="0" y="809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53148" y="8923275"/>
            <a:ext cx="51177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2909285" y="4428437"/>
            <a:ext cx="4119180" cy="420132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9525105">
            <a:off x="12655246" y="1919616"/>
            <a:ext cx="3197452" cy="3261213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8830326">
            <a:off x="14933238" y="5303237"/>
            <a:ext cx="1090087" cy="1111825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12892" y="209550"/>
            <a:ext cx="10203437" cy="192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6031">
                <a:solidFill>
                  <a:srgbClr val="FFFFFF"/>
                </a:solidFill>
                <a:latin typeface="ไอติม"/>
              </a:rPr>
              <a:t>Timbase_conf, Timbase_2_conf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400" y="3359355"/>
            <a:ext cx="15336253" cy="22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ใช้สำหรับกำหนดค่าเริ่มต้นสำหรับตัวจับเวลา (Timer) ที่ใช้สำหรับควบคุม PWM ของมอเตอร์ โดยกำหนดโหมดการทำงานของ Timer การแบ่งคล็อค (Clock Division) และการตั้งค่าอื่น ๆ ตามความเหมาะสม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36082" y="8923275"/>
            <a:ext cx="545902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250" y="726520"/>
            <a:ext cx="10370122" cy="5880618"/>
          </a:xfrm>
          <a:custGeom>
            <a:avLst/>
            <a:gdLst/>
            <a:ahLst/>
            <a:cxnLst/>
            <a:rect r="r" b="b" t="t" l="l"/>
            <a:pathLst>
              <a:path h="5880618" w="10370122">
                <a:moveTo>
                  <a:pt x="0" y="0"/>
                </a:moveTo>
                <a:lnTo>
                  <a:pt x="10370121" y="0"/>
                </a:lnTo>
                <a:lnTo>
                  <a:pt x="10370121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9536" y="4526743"/>
            <a:ext cx="9627833" cy="5143500"/>
          </a:xfrm>
          <a:custGeom>
            <a:avLst/>
            <a:gdLst/>
            <a:ahLst/>
            <a:cxnLst/>
            <a:rect r="r" b="b" t="t" l="l"/>
            <a:pathLst>
              <a:path h="5143500" w="9627833">
                <a:moveTo>
                  <a:pt x="0" y="0"/>
                </a:moveTo>
                <a:lnTo>
                  <a:pt x="9627833" y="0"/>
                </a:lnTo>
                <a:lnTo>
                  <a:pt x="96278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30824" y="8923275"/>
            <a:ext cx="55641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2909285" y="4428437"/>
            <a:ext cx="4119180" cy="420132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9525105">
            <a:off x="12655246" y="1919616"/>
            <a:ext cx="3197452" cy="3261213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8830326">
            <a:off x="14933238" y="5303237"/>
            <a:ext cx="1090087" cy="1111825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45037" y="105215"/>
            <a:ext cx="12233245" cy="25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6031">
                <a:solidFill>
                  <a:srgbClr val="FFFFFF"/>
                </a:solidFill>
                <a:latin typeface="ไอติม"/>
              </a:rPr>
              <a:t>TIM_OC_GPIO_conf, TIM_OC_Config,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3533" y="5563647"/>
            <a:ext cx="15336253" cy="151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ฟังก์ชันเหล่านี้ใช้ในการกำหนดการตั้งค่าของตัวควบคุมการเอาท์พุตของ Timer สำหรับควบคุมความเร็วของมอเตอร์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15395" y="8923275"/>
            <a:ext cx="58727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1251" y="1311672"/>
            <a:ext cx="13134407" cy="282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6031">
                <a:solidFill>
                  <a:srgbClr val="FFFFFF"/>
                </a:solidFill>
                <a:latin typeface="ไอติม"/>
              </a:rPr>
              <a:t>TIM_OC_GPIO_2_conf, TIM_OC_2_Config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8151811" cy="4628071"/>
          </a:xfrm>
          <a:custGeom>
            <a:avLst/>
            <a:gdLst/>
            <a:ahLst/>
            <a:cxnLst/>
            <a:rect r="r" b="b" t="t" l="l"/>
            <a:pathLst>
              <a:path h="4628071" w="8151811">
                <a:moveTo>
                  <a:pt x="0" y="0"/>
                </a:moveTo>
                <a:lnTo>
                  <a:pt x="8151811" y="0"/>
                </a:lnTo>
                <a:lnTo>
                  <a:pt x="8151811" y="4628071"/>
                </a:lnTo>
                <a:lnTo>
                  <a:pt x="0" y="4628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5016" y="3657846"/>
            <a:ext cx="9765297" cy="6012397"/>
          </a:xfrm>
          <a:custGeom>
            <a:avLst/>
            <a:gdLst/>
            <a:ahLst/>
            <a:cxnLst/>
            <a:rect r="r" b="b" t="t" l="l"/>
            <a:pathLst>
              <a:path h="6012397" w="9765297">
                <a:moveTo>
                  <a:pt x="0" y="0"/>
                </a:moveTo>
                <a:lnTo>
                  <a:pt x="9765297" y="0"/>
                </a:lnTo>
                <a:lnTo>
                  <a:pt x="9765297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36380" y="8923275"/>
            <a:ext cx="54530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3143" y="439424"/>
            <a:ext cx="7770749" cy="4293923"/>
          </a:xfrm>
          <a:custGeom>
            <a:avLst/>
            <a:gdLst/>
            <a:ahLst/>
            <a:cxnLst/>
            <a:rect r="r" b="b" t="t" l="l"/>
            <a:pathLst>
              <a:path h="4293923" w="7770749">
                <a:moveTo>
                  <a:pt x="0" y="0"/>
                </a:moveTo>
                <a:lnTo>
                  <a:pt x="7770749" y="0"/>
                </a:lnTo>
                <a:lnTo>
                  <a:pt x="7770749" y="4293922"/>
                </a:lnTo>
                <a:lnTo>
                  <a:pt x="0" y="4293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3892" y="4669069"/>
            <a:ext cx="7965033" cy="4670553"/>
          </a:xfrm>
          <a:custGeom>
            <a:avLst/>
            <a:gdLst/>
            <a:ahLst/>
            <a:cxnLst/>
            <a:rect r="r" b="b" t="t" l="l"/>
            <a:pathLst>
              <a:path h="4670553" w="7965033">
                <a:moveTo>
                  <a:pt x="0" y="0"/>
                </a:moveTo>
                <a:lnTo>
                  <a:pt x="7965033" y="0"/>
                </a:lnTo>
                <a:lnTo>
                  <a:pt x="7965033" y="4670553"/>
                </a:lnTo>
                <a:lnTo>
                  <a:pt x="0" y="4670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35239" y="8923275"/>
            <a:ext cx="547588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2909285" y="4428437"/>
            <a:ext cx="4119180" cy="420132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9525105">
            <a:off x="12655246" y="1919616"/>
            <a:ext cx="3197452" cy="3261213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8830326">
            <a:off x="14933238" y="5303237"/>
            <a:ext cx="1090087" cy="1111825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423637" y="390554"/>
            <a:ext cx="11440725" cy="226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6031">
                <a:solidFill>
                  <a:srgbClr val="FFFFFF"/>
                </a:solidFill>
                <a:latin typeface="ไอติม"/>
              </a:rPr>
              <a:t>Utr_GPIO_Config, TIMx_IC_Config: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5874" y="4075739"/>
            <a:ext cx="15336253" cy="151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ฟังก์ชันเหล่านี้ใช้ในการกำหนดค่า GPIO และ Timer สำหรับการต่อตัววัดระยะทางแบบอัลตราโซนิก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44367" y="8923275"/>
            <a:ext cx="529332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668" y="314632"/>
            <a:ext cx="9460193" cy="8694368"/>
          </a:xfrm>
          <a:custGeom>
            <a:avLst/>
            <a:gdLst/>
            <a:ahLst/>
            <a:cxnLst/>
            <a:rect r="r" b="b" t="t" l="l"/>
            <a:pathLst>
              <a:path h="8694368" w="9460193">
                <a:moveTo>
                  <a:pt x="0" y="0"/>
                </a:moveTo>
                <a:lnTo>
                  <a:pt x="9460194" y="0"/>
                </a:lnTo>
                <a:lnTo>
                  <a:pt x="9460194" y="8694368"/>
                </a:lnTo>
                <a:lnTo>
                  <a:pt x="0" y="869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75851"/>
            <a:ext cx="9045041" cy="6073633"/>
          </a:xfrm>
          <a:custGeom>
            <a:avLst/>
            <a:gdLst/>
            <a:ahLst/>
            <a:cxnLst/>
            <a:rect r="r" b="b" t="t" l="l"/>
            <a:pathLst>
              <a:path h="6073633" w="9045041">
                <a:moveTo>
                  <a:pt x="0" y="0"/>
                </a:moveTo>
                <a:lnTo>
                  <a:pt x="9045041" y="0"/>
                </a:lnTo>
                <a:lnTo>
                  <a:pt x="9045041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30030" y="8923275"/>
            <a:ext cx="55800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6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5173">
            <a:off x="5692289" y="460058"/>
            <a:ext cx="6454550" cy="1877687"/>
          </a:xfrm>
          <a:custGeom>
            <a:avLst/>
            <a:gdLst/>
            <a:ahLst/>
            <a:cxnLst/>
            <a:rect r="r" b="b" t="t" l="l"/>
            <a:pathLst>
              <a:path h="1877687" w="6454550">
                <a:moveTo>
                  <a:pt x="0" y="0"/>
                </a:moveTo>
                <a:lnTo>
                  <a:pt x="6454550" y="0"/>
                </a:lnTo>
                <a:lnTo>
                  <a:pt x="6454550" y="1877687"/>
                </a:lnTo>
                <a:lnTo>
                  <a:pt x="0" y="187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53752" y="7016536"/>
            <a:ext cx="609461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2">
                <a:solidFill>
                  <a:srgbClr val="FFFFFF"/>
                </a:solidFill>
                <a:latin typeface="ไอติม Bold"/>
                <a:cs typeface="ไอติม Bold"/>
              </a:rPr>
              <a:t>ดนุนันท์ ใจดี            2011311491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06304" y="798488"/>
            <a:ext cx="4226519" cy="148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2"/>
              </a:lnSpc>
            </a:pPr>
            <a:r>
              <a:rPr lang="en-US" sz="11562">
                <a:solidFill>
                  <a:srgbClr val="FFFFFF"/>
                </a:solidFill>
                <a:cs typeface="ไอติม"/>
              </a:rPr>
              <a:t>สมาชิก</a:t>
            </a:r>
          </a:p>
        </p:txBody>
      </p:sp>
      <p:grpSp>
        <p:nvGrpSpPr>
          <p:cNvPr name="Group 5" id="5"/>
          <p:cNvGrpSpPr/>
          <p:nvPr/>
        </p:nvGrpSpPr>
        <p:grpSpPr>
          <a:xfrm rot="1163197">
            <a:off x="-2592058" y="-3882159"/>
            <a:ext cx="7800939" cy="7956499"/>
            <a:chOff x="0" y="0"/>
            <a:chExt cx="6050280" cy="6170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4"/>
              <a:stretch>
                <a:fillRect l="-26485" t="0" r="-2648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163197">
            <a:off x="17215858" y="1261341"/>
            <a:ext cx="7800939" cy="7956499"/>
            <a:chOff x="0" y="0"/>
            <a:chExt cx="6050280" cy="6170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4"/>
              <a:stretch>
                <a:fillRect l="-26485" t="0" r="-2648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060589" y="4387636"/>
            <a:ext cx="67768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242">
                <a:solidFill>
                  <a:srgbClr val="FFFFFF"/>
                </a:solidFill>
                <a:latin typeface="ไอติม Bold"/>
                <a:cs typeface="ไอติม Bold"/>
              </a:rPr>
              <a:t>ปฏิพล เลิศล้ำ        2111310997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0589" y="6140236"/>
            <a:ext cx="66351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242">
                <a:solidFill>
                  <a:srgbClr val="FFFFFF"/>
                </a:solidFill>
                <a:latin typeface="ไอติม Bold"/>
                <a:cs typeface="ไอติม Bold"/>
              </a:rPr>
              <a:t>ปลื้มปิติ อรทัย      2111310765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0589" y="3511336"/>
            <a:ext cx="58632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2">
                <a:solidFill>
                  <a:srgbClr val="FFFFFF"/>
                </a:solidFill>
                <a:latin typeface="ไอติม Bold"/>
                <a:cs typeface="ไอติม Bold"/>
              </a:rPr>
              <a:t>นวพล สุวรรณกูฏ       2111310021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0589" y="2635036"/>
            <a:ext cx="64142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2">
                <a:solidFill>
                  <a:srgbClr val="FFFFFF"/>
                </a:solidFill>
                <a:latin typeface="ไอติม Bold"/>
                <a:cs typeface="ไอติม Bold"/>
              </a:rPr>
              <a:t>ณัชชา พรหมโยธา    2111311367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0589" y="5263936"/>
            <a:ext cx="586329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2">
                <a:solidFill>
                  <a:srgbClr val="FFFFFF"/>
                </a:solidFill>
                <a:latin typeface="ไอติม Bold"/>
                <a:cs typeface="ไอติม Bold"/>
              </a:rPr>
              <a:t>ภัทรพงษ์ กันอ่ำ          2111310773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11784" y="8841954"/>
            <a:ext cx="255885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2909285" y="4428437"/>
            <a:ext cx="4119180" cy="420132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9525105">
            <a:off x="12655246" y="1919616"/>
            <a:ext cx="3197452" cy="3261213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8830326">
            <a:off x="14933238" y="5303237"/>
            <a:ext cx="1090087" cy="1111825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60263" y="4130880"/>
            <a:ext cx="15336253" cy="151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ฟังก์ชันเหล่านี้ใช้ในการกำหนดการตั้งค่าของตัวควบคุมเวลาและ GPIO สำหรับสร้างสัญญาณเสียง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36926" y="8923275"/>
            <a:ext cx="544215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33450"/>
            <a:ext cx="17656779" cy="174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1">
                <a:solidFill>
                  <a:srgbClr val="FFFFFF"/>
                </a:solidFill>
                <a:latin typeface="ไอติม"/>
              </a:rPr>
              <a:t>speaker_TIM_BASE_Config, speaker_TIM_OC_GPIO_Config, speaker_TIM_OC_Config: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756" y="341776"/>
            <a:ext cx="8210514" cy="5968565"/>
          </a:xfrm>
          <a:custGeom>
            <a:avLst/>
            <a:gdLst/>
            <a:ahLst/>
            <a:cxnLst/>
            <a:rect r="r" b="b" t="t" l="l"/>
            <a:pathLst>
              <a:path h="5968565" w="8210514">
                <a:moveTo>
                  <a:pt x="0" y="0"/>
                </a:moveTo>
                <a:lnTo>
                  <a:pt x="8210513" y="0"/>
                </a:lnTo>
                <a:lnTo>
                  <a:pt x="8210513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2616" y="3122039"/>
            <a:ext cx="8846417" cy="6376605"/>
          </a:xfrm>
          <a:custGeom>
            <a:avLst/>
            <a:gdLst/>
            <a:ahLst/>
            <a:cxnLst/>
            <a:rect r="r" b="b" t="t" l="l"/>
            <a:pathLst>
              <a:path h="6376605" w="8846417">
                <a:moveTo>
                  <a:pt x="0" y="0"/>
                </a:moveTo>
                <a:lnTo>
                  <a:pt x="8846417" y="0"/>
                </a:lnTo>
                <a:lnTo>
                  <a:pt x="8846417" y="6376605"/>
                </a:lnTo>
                <a:lnTo>
                  <a:pt x="0" y="6376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94162" y="8923275"/>
            <a:ext cx="629741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939" y="629836"/>
            <a:ext cx="9736281" cy="7271400"/>
          </a:xfrm>
          <a:custGeom>
            <a:avLst/>
            <a:gdLst/>
            <a:ahLst/>
            <a:cxnLst/>
            <a:rect r="r" b="b" t="t" l="l"/>
            <a:pathLst>
              <a:path h="7271400" w="9736281">
                <a:moveTo>
                  <a:pt x="0" y="0"/>
                </a:moveTo>
                <a:lnTo>
                  <a:pt x="9736282" y="0"/>
                </a:lnTo>
                <a:lnTo>
                  <a:pt x="9736282" y="7271400"/>
                </a:lnTo>
                <a:lnTo>
                  <a:pt x="0" y="727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36082" y="8923275"/>
            <a:ext cx="545902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6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195375">
            <a:off x="-2381484" y="-3040092"/>
            <a:ext cx="7020877" cy="7160882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195375">
            <a:off x="16008745" y="7142004"/>
            <a:ext cx="7020877" cy="7160882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985656" y="1371542"/>
            <a:ext cx="12316689" cy="851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5"/>
              </a:lnSpc>
            </a:pPr>
            <a:r>
              <a:rPr lang="en-US" sz="16225">
                <a:solidFill>
                  <a:srgbClr val="FFFFFF"/>
                </a:solidFill>
                <a:latin typeface="ไอติม"/>
              </a:rPr>
              <a:t>Architectural</a:t>
            </a:r>
            <a:r>
              <a:rPr lang="en-US" sz="16225">
                <a:solidFill>
                  <a:srgbClr val="FFFFFF"/>
                </a:solidFill>
                <a:latin typeface="ไอติม"/>
              </a:rPr>
              <a:t> </a:t>
            </a:r>
          </a:p>
          <a:p>
            <a:pPr algn="ctr">
              <a:lnSpc>
                <a:spcPts val="22715"/>
              </a:lnSpc>
            </a:pPr>
            <a:r>
              <a:rPr lang="en-US" sz="16225">
                <a:solidFill>
                  <a:srgbClr val="FFFFFF"/>
                </a:solidFill>
                <a:latin typeface="ไอติม"/>
              </a:rPr>
              <a:t>design</a:t>
            </a:r>
          </a:p>
          <a:p>
            <a:pPr algn="ctr">
              <a:lnSpc>
                <a:spcPts val="2271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818967" y="8923275"/>
            <a:ext cx="580132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9263" y="1618429"/>
            <a:ext cx="13869474" cy="8333626"/>
          </a:xfrm>
          <a:custGeom>
            <a:avLst/>
            <a:gdLst/>
            <a:ahLst/>
            <a:cxnLst/>
            <a:rect r="r" b="b" t="t" l="l"/>
            <a:pathLst>
              <a:path h="8333626" w="13869474">
                <a:moveTo>
                  <a:pt x="0" y="0"/>
                </a:moveTo>
                <a:lnTo>
                  <a:pt x="13869474" y="0"/>
                </a:lnTo>
                <a:lnTo>
                  <a:pt x="13869474" y="8333626"/>
                </a:lnTo>
                <a:lnTo>
                  <a:pt x="0" y="8333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4536" y="631594"/>
            <a:ext cx="4978928" cy="98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6031">
                <a:solidFill>
                  <a:srgbClr val="FFFFFF"/>
                </a:solidFill>
                <a:latin typeface="ไอติม"/>
              </a:rPr>
              <a:t>integrator test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13758" y="8923275"/>
            <a:ext cx="59055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7898" y="3369257"/>
            <a:ext cx="16592205" cy="351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8"/>
              </a:lnSpc>
            </a:pPr>
            <a:r>
              <a:rPr lang="en-US" sz="1684">
                <a:solidFill>
                  <a:srgbClr val="282346"/>
                </a:solidFill>
                <a:latin typeface="ไอติม Bold"/>
              </a:rPr>
              <a:t>Hardware detail selection</a:t>
            </a:r>
          </a:p>
          <a:p>
            <a:pPr algn="ctr">
              <a:lnSpc>
                <a:spcPts val="8378"/>
              </a:lnSpc>
            </a:pPr>
          </a:p>
          <a:p>
            <a:pPr algn="ctr">
              <a:lnSpc>
                <a:spcPts val="1579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798330" y="8923275"/>
            <a:ext cx="62140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512" y="1028700"/>
            <a:ext cx="2854454" cy="5818694"/>
          </a:xfrm>
          <a:custGeom>
            <a:avLst/>
            <a:gdLst/>
            <a:ahLst/>
            <a:cxnLst/>
            <a:rect r="r" b="b" t="t" l="l"/>
            <a:pathLst>
              <a:path h="5818694" w="2854454">
                <a:moveTo>
                  <a:pt x="0" y="0"/>
                </a:moveTo>
                <a:lnTo>
                  <a:pt x="2854454" y="0"/>
                </a:lnTo>
                <a:lnTo>
                  <a:pt x="2854454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0776" y="1028700"/>
            <a:ext cx="2267716" cy="2267716"/>
          </a:xfrm>
          <a:custGeom>
            <a:avLst/>
            <a:gdLst/>
            <a:ahLst/>
            <a:cxnLst/>
            <a:rect r="r" b="b" t="t" l="l"/>
            <a:pathLst>
              <a:path h="2267716" w="2267716">
                <a:moveTo>
                  <a:pt x="0" y="0"/>
                </a:moveTo>
                <a:lnTo>
                  <a:pt x="2267716" y="0"/>
                </a:lnTo>
                <a:lnTo>
                  <a:pt x="2267716" y="2267716"/>
                </a:lnTo>
                <a:lnTo>
                  <a:pt x="0" y="226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27461" y="3892713"/>
            <a:ext cx="3799255" cy="3799255"/>
          </a:xfrm>
          <a:custGeom>
            <a:avLst/>
            <a:gdLst/>
            <a:ahLst/>
            <a:cxnLst/>
            <a:rect r="r" b="b" t="t" l="l"/>
            <a:pathLst>
              <a:path h="3799255" w="3799255">
                <a:moveTo>
                  <a:pt x="0" y="0"/>
                </a:moveTo>
                <a:lnTo>
                  <a:pt x="3799254" y="0"/>
                </a:lnTo>
                <a:lnTo>
                  <a:pt x="3799254" y="3799254"/>
                </a:lnTo>
                <a:lnTo>
                  <a:pt x="0" y="379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8706" y="7275621"/>
            <a:ext cx="344606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STM32L152RB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35442" y="942975"/>
            <a:ext cx="7783293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resistor 630 1k 1,2k ohm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7255" y="7936864"/>
            <a:ext cx="496738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l293d motor driver 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19265" y="8923275"/>
            <a:ext cx="57953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930" y="759829"/>
            <a:ext cx="4978277" cy="3246048"/>
          </a:xfrm>
          <a:custGeom>
            <a:avLst/>
            <a:gdLst/>
            <a:ahLst/>
            <a:cxnLst/>
            <a:rect r="r" b="b" t="t" l="l"/>
            <a:pathLst>
              <a:path h="3246048" w="4978277">
                <a:moveTo>
                  <a:pt x="0" y="0"/>
                </a:moveTo>
                <a:lnTo>
                  <a:pt x="4978277" y="0"/>
                </a:lnTo>
                <a:lnTo>
                  <a:pt x="4978277" y="3246047"/>
                </a:lnTo>
                <a:lnTo>
                  <a:pt x="0" y="324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3684" y="759829"/>
            <a:ext cx="3573452" cy="4203137"/>
          </a:xfrm>
          <a:custGeom>
            <a:avLst/>
            <a:gdLst/>
            <a:ahLst/>
            <a:cxnLst/>
            <a:rect r="r" b="b" t="t" l="l"/>
            <a:pathLst>
              <a:path h="4203137" w="3573452">
                <a:moveTo>
                  <a:pt x="0" y="0"/>
                </a:moveTo>
                <a:lnTo>
                  <a:pt x="3573452" y="0"/>
                </a:lnTo>
                <a:lnTo>
                  <a:pt x="3573452" y="4203137"/>
                </a:lnTo>
                <a:lnTo>
                  <a:pt x="0" y="420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52" t="-6133" r="-13509" b="-98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5839" y="759829"/>
            <a:ext cx="4714293" cy="4714293"/>
          </a:xfrm>
          <a:custGeom>
            <a:avLst/>
            <a:gdLst/>
            <a:ahLst/>
            <a:cxnLst/>
            <a:rect r="r" b="b" t="t" l="l"/>
            <a:pathLst>
              <a:path h="4714293" w="4714293">
                <a:moveTo>
                  <a:pt x="0" y="0"/>
                </a:moveTo>
                <a:lnTo>
                  <a:pt x="4714292" y="0"/>
                </a:lnTo>
                <a:lnTo>
                  <a:pt x="4714292" y="4714292"/>
                </a:lnTo>
                <a:lnTo>
                  <a:pt x="0" y="4714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930" y="5143500"/>
            <a:ext cx="5236923" cy="4928869"/>
          </a:xfrm>
          <a:custGeom>
            <a:avLst/>
            <a:gdLst/>
            <a:ahLst/>
            <a:cxnLst/>
            <a:rect r="r" b="b" t="t" l="l"/>
            <a:pathLst>
              <a:path h="4928869" w="5236923">
                <a:moveTo>
                  <a:pt x="0" y="0"/>
                </a:moveTo>
                <a:lnTo>
                  <a:pt x="5236923" y="0"/>
                </a:lnTo>
                <a:lnTo>
                  <a:pt x="5236923" y="4928869"/>
                </a:lnTo>
                <a:lnTo>
                  <a:pt x="0" y="4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930" y="4215998"/>
            <a:ext cx="511740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Ultrasonic HC-04 SR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5118" y="5057775"/>
            <a:ext cx="1978422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speaker</a:t>
            </a:r>
            <a:r>
              <a:rPr lang="en-US" sz="4341">
                <a:solidFill>
                  <a:srgbClr val="000000"/>
                </a:solidFill>
                <a:latin typeface="ไอติม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5863" y="5719018"/>
            <a:ext cx="3474244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motor gear DC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18173" y="8923275"/>
            <a:ext cx="58172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34112" y="8511332"/>
            <a:ext cx="342572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infared sensor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6204" y="3314925"/>
            <a:ext cx="16475592" cy="364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</a:pPr>
            <a:r>
              <a:rPr lang="en-US" sz="7084">
                <a:solidFill>
                  <a:srgbClr val="282346"/>
                </a:solidFill>
                <a:latin typeface="ไอติม Bold"/>
              </a:rPr>
              <a:t>STM32 Pin allocation</a:t>
            </a:r>
          </a:p>
          <a:p>
            <a:pPr algn="ctr">
              <a:lnSpc>
                <a:spcPts val="1901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827252" y="8923275"/>
            <a:ext cx="563563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0679" y="1769240"/>
            <a:ext cx="9606642" cy="6748521"/>
          </a:xfrm>
          <a:custGeom>
            <a:avLst/>
            <a:gdLst/>
            <a:ahLst/>
            <a:cxnLst/>
            <a:rect r="r" b="b" t="t" l="l"/>
            <a:pathLst>
              <a:path h="6748521" w="9606642">
                <a:moveTo>
                  <a:pt x="0" y="0"/>
                </a:moveTo>
                <a:lnTo>
                  <a:pt x="9606642" y="0"/>
                </a:lnTo>
                <a:lnTo>
                  <a:pt x="9606642" y="6748520"/>
                </a:lnTo>
                <a:lnTo>
                  <a:pt x="0" y="674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2915" y="8923275"/>
            <a:ext cx="59223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000000"/>
                </a:solidFill>
                <a:latin typeface="ไอติม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6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195375">
            <a:off x="-2381484" y="-3040092"/>
            <a:ext cx="7020877" cy="7160882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195375">
            <a:off x="16008745" y="7142004"/>
            <a:ext cx="7020877" cy="7160882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85509" y="3558150"/>
            <a:ext cx="8116982" cy="277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5"/>
              </a:lnSpc>
            </a:pPr>
            <a:r>
              <a:rPr lang="en-US" sz="16225">
                <a:solidFill>
                  <a:srgbClr val="FFFFFF"/>
                </a:solidFill>
                <a:latin typeface="ไอติม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69184" y="9172575"/>
            <a:ext cx="29011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3510" y="6589531"/>
            <a:ext cx="3197123" cy="2084660"/>
          </a:xfrm>
          <a:custGeom>
            <a:avLst/>
            <a:gdLst/>
            <a:ahLst/>
            <a:cxnLst/>
            <a:rect r="r" b="b" t="t" l="l"/>
            <a:pathLst>
              <a:path h="2084660" w="3197123">
                <a:moveTo>
                  <a:pt x="0" y="0"/>
                </a:moveTo>
                <a:lnTo>
                  <a:pt x="3197123" y="0"/>
                </a:lnTo>
                <a:lnTo>
                  <a:pt x="3197123" y="2084660"/>
                </a:lnTo>
                <a:lnTo>
                  <a:pt x="0" y="208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6042" y="6522980"/>
            <a:ext cx="1828931" cy="2151210"/>
          </a:xfrm>
          <a:custGeom>
            <a:avLst/>
            <a:gdLst/>
            <a:ahLst/>
            <a:cxnLst/>
            <a:rect r="r" b="b" t="t" l="l"/>
            <a:pathLst>
              <a:path h="2151210" w="1828931">
                <a:moveTo>
                  <a:pt x="0" y="0"/>
                </a:moveTo>
                <a:lnTo>
                  <a:pt x="1828930" y="0"/>
                </a:lnTo>
                <a:lnTo>
                  <a:pt x="1828930" y="2151211"/>
                </a:lnTo>
                <a:lnTo>
                  <a:pt x="0" y="215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52" t="-6133" r="-13509" b="-98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1995" y="5555691"/>
            <a:ext cx="3313406" cy="3118499"/>
          </a:xfrm>
          <a:custGeom>
            <a:avLst/>
            <a:gdLst/>
            <a:ahLst/>
            <a:cxnLst/>
            <a:rect r="r" b="b" t="t" l="l"/>
            <a:pathLst>
              <a:path h="3118499" w="3313406">
                <a:moveTo>
                  <a:pt x="0" y="0"/>
                </a:moveTo>
                <a:lnTo>
                  <a:pt x="3313405" y="0"/>
                </a:lnTo>
                <a:lnTo>
                  <a:pt x="3313405" y="3118500"/>
                </a:lnTo>
                <a:lnTo>
                  <a:pt x="0" y="3118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4486" y="2367726"/>
            <a:ext cx="3572041" cy="3572041"/>
          </a:xfrm>
          <a:custGeom>
            <a:avLst/>
            <a:gdLst/>
            <a:ahLst/>
            <a:cxnLst/>
            <a:rect r="r" b="b" t="t" l="l"/>
            <a:pathLst>
              <a:path h="3572041" w="3572041">
                <a:moveTo>
                  <a:pt x="0" y="0"/>
                </a:moveTo>
                <a:lnTo>
                  <a:pt x="3572042" y="0"/>
                </a:lnTo>
                <a:lnTo>
                  <a:pt x="3572042" y="3572041"/>
                </a:lnTo>
                <a:lnTo>
                  <a:pt x="0" y="3572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19811" y="8923275"/>
            <a:ext cx="578445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000000"/>
                </a:solidFill>
                <a:latin typeface="ไอติม"/>
              </a:rPr>
              <a:t>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8500" y="8923275"/>
            <a:ext cx="156646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sensor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9504" y="8923275"/>
            <a:ext cx="185429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speaker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1995" y="8923275"/>
            <a:ext cx="199270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tracking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8254" y="129332"/>
            <a:ext cx="4653790" cy="20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4"/>
              </a:lnSpc>
              <a:spcBef>
                <a:spcPct val="0"/>
              </a:spcBef>
            </a:pPr>
            <a:r>
              <a:rPr lang="en-US" sz="12081">
                <a:solidFill>
                  <a:srgbClr val="FFFFFF"/>
                </a:solidFill>
                <a:latin typeface="ไอติม"/>
              </a:rPr>
              <a:t> design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01336" y="3901215"/>
            <a:ext cx="9196807" cy="261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6"/>
              </a:lnSpc>
            </a:pPr>
            <a:r>
              <a:rPr lang="en-US" sz="12483">
                <a:solidFill>
                  <a:srgbClr val="282346"/>
                </a:solidFill>
                <a:latin typeface="ไอติม Bold"/>
              </a:rPr>
              <a:t>Detail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88954" y="8923275"/>
            <a:ext cx="64015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8093" y="1672246"/>
            <a:ext cx="4971815" cy="8302381"/>
          </a:xfrm>
          <a:custGeom>
            <a:avLst/>
            <a:gdLst/>
            <a:ahLst/>
            <a:cxnLst/>
            <a:rect r="r" b="b" t="t" l="l"/>
            <a:pathLst>
              <a:path h="8302381" w="4971815">
                <a:moveTo>
                  <a:pt x="0" y="0"/>
                </a:moveTo>
                <a:lnTo>
                  <a:pt x="4971814" y="0"/>
                </a:lnTo>
                <a:lnTo>
                  <a:pt x="4971814" y="8302381"/>
                </a:lnTo>
                <a:lnTo>
                  <a:pt x="0" y="8302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0013" y="-123825"/>
            <a:ext cx="6526368" cy="210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sz="5984">
                <a:solidFill>
                  <a:srgbClr val="282346"/>
                </a:solidFill>
                <a:latin typeface="ไอติม Bold"/>
              </a:rPr>
              <a:t>flowchart</a:t>
            </a:r>
          </a:p>
          <a:p>
            <a:pPr algn="ctr">
              <a:lnSpc>
                <a:spcPts val="157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830824" y="8923275"/>
            <a:ext cx="55641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663" y="2447418"/>
            <a:ext cx="16808675" cy="6810882"/>
          </a:xfrm>
          <a:custGeom>
            <a:avLst/>
            <a:gdLst/>
            <a:ahLst/>
            <a:cxnLst/>
            <a:rect r="r" b="b" t="t" l="l"/>
            <a:pathLst>
              <a:path h="6810882" w="16808675">
                <a:moveTo>
                  <a:pt x="0" y="0"/>
                </a:moveTo>
                <a:lnTo>
                  <a:pt x="16808674" y="0"/>
                </a:lnTo>
                <a:lnTo>
                  <a:pt x="16808674" y="6810882"/>
                </a:lnTo>
                <a:lnTo>
                  <a:pt x="0" y="681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8421" y="-123825"/>
            <a:ext cx="4289554" cy="125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sz="5984">
                <a:solidFill>
                  <a:srgbClr val="282346"/>
                </a:solidFill>
                <a:latin typeface="ไอติม Bold"/>
              </a:rPr>
              <a:t>Grantt chart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81674" y="9172575"/>
            <a:ext cx="59055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147008">
            <a:off x="12568086" y="5319084"/>
            <a:ext cx="8944540" cy="9122905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0383358">
            <a:off x="-3506292" y="-7415237"/>
            <a:ext cx="8944540" cy="91229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90786" y="847725"/>
            <a:ext cx="13106428" cy="293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8"/>
              </a:lnSpc>
            </a:pPr>
            <a:r>
              <a:rPr lang="en-US" sz="9084">
                <a:solidFill>
                  <a:srgbClr val="282346"/>
                </a:solidFill>
                <a:latin typeface="ไอติม Bold"/>
              </a:rPr>
              <a:t>Demo video/ project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08500" y="8923275"/>
            <a:ext cx="60106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31" r="0" b="431"/>
          <a:stretch>
            <a:fillRect/>
          </a:stretch>
        </p:blipFill>
        <p:spPr>
          <a:xfrm flipH="false" flipV="false" rot="0">
            <a:off x="6757416" y="1858076"/>
            <a:ext cx="4773168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09728" y="18349"/>
            <a:ext cx="5947740" cy="183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8"/>
              </a:lnSpc>
            </a:pPr>
            <a:r>
              <a:rPr lang="en-US" sz="9084">
                <a:solidFill>
                  <a:srgbClr val="282346"/>
                </a:solidFill>
                <a:latin typeface="ไอติม Bold"/>
              </a:rPr>
              <a:t>Demo video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93071" y="8923275"/>
            <a:ext cx="631924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77990" y="1028700"/>
            <a:ext cx="473202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814006" y="8923275"/>
            <a:ext cx="590054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4704" y="775417"/>
            <a:ext cx="4521167" cy="6026863"/>
          </a:xfrm>
          <a:custGeom>
            <a:avLst/>
            <a:gdLst/>
            <a:ahLst/>
            <a:cxnLst/>
            <a:rect r="r" b="b" t="t" l="l"/>
            <a:pathLst>
              <a:path h="6026863" w="4521167">
                <a:moveTo>
                  <a:pt x="0" y="0"/>
                </a:moveTo>
                <a:lnTo>
                  <a:pt x="4521168" y="0"/>
                </a:lnTo>
                <a:lnTo>
                  <a:pt x="4521168" y="6026863"/>
                </a:lnTo>
                <a:lnTo>
                  <a:pt x="0" y="602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23577" y="775417"/>
            <a:ext cx="4521167" cy="6026863"/>
          </a:xfrm>
          <a:custGeom>
            <a:avLst/>
            <a:gdLst/>
            <a:ahLst/>
            <a:cxnLst/>
            <a:rect r="r" b="b" t="t" l="l"/>
            <a:pathLst>
              <a:path h="6026863" w="4521167">
                <a:moveTo>
                  <a:pt x="0" y="0"/>
                </a:moveTo>
                <a:lnTo>
                  <a:pt x="4521168" y="0"/>
                </a:lnTo>
                <a:lnTo>
                  <a:pt x="4521168" y="6026863"/>
                </a:lnTo>
                <a:lnTo>
                  <a:pt x="0" y="602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4370" y="775417"/>
            <a:ext cx="4521167" cy="6026863"/>
          </a:xfrm>
          <a:custGeom>
            <a:avLst/>
            <a:gdLst/>
            <a:ahLst/>
            <a:cxnLst/>
            <a:rect r="r" b="b" t="t" l="l"/>
            <a:pathLst>
              <a:path h="6026863" w="4521167">
                <a:moveTo>
                  <a:pt x="0" y="0"/>
                </a:moveTo>
                <a:lnTo>
                  <a:pt x="4521167" y="0"/>
                </a:lnTo>
                <a:lnTo>
                  <a:pt x="4521167" y="6026863"/>
                </a:lnTo>
                <a:lnTo>
                  <a:pt x="0" y="602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12915" y="8923275"/>
            <a:ext cx="592237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51245" y="2387269"/>
            <a:ext cx="17785511" cy="418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5"/>
              </a:lnSpc>
            </a:pPr>
            <a:r>
              <a:rPr lang="en-US" sz="16382">
                <a:solidFill>
                  <a:srgbClr val="282346"/>
                </a:solidFill>
                <a:latin typeface="ไอติม Bold"/>
              </a:rPr>
              <a:t>Problem &amp; Splution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22043" y="8923275"/>
            <a:ext cx="57398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967852" y="2387269"/>
            <a:ext cx="10352295" cy="328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5"/>
              </a:lnSpc>
            </a:pPr>
            <a:r>
              <a:rPr lang="en-US" sz="16382">
                <a:solidFill>
                  <a:srgbClr val="282346"/>
                </a:solidFill>
                <a:latin typeface="ไอติม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07706" y="8923275"/>
            <a:ext cx="602655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9096" y="662262"/>
            <a:ext cx="9689808" cy="235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9"/>
              </a:lnSpc>
            </a:pPr>
            <a:r>
              <a:rPr lang="en-US" sz="13130">
                <a:solidFill>
                  <a:srgbClr val="FFFFFF"/>
                </a:solidFill>
                <a:latin typeface="ไอติม"/>
              </a:rPr>
              <a:t>Requirement</a:t>
            </a:r>
          </a:p>
        </p:txBody>
      </p:sp>
      <p:grpSp>
        <p:nvGrpSpPr>
          <p:cNvPr name="Group 3" id="3"/>
          <p:cNvGrpSpPr/>
          <p:nvPr/>
        </p:nvGrpSpPr>
        <p:grpSpPr>
          <a:xfrm rot="-9980202">
            <a:off x="15323819" y="7322343"/>
            <a:ext cx="2089591" cy="2131260"/>
            <a:chOff x="0" y="0"/>
            <a:chExt cx="6050280" cy="6170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6024010">
            <a:off x="7693125" y="1673683"/>
            <a:ext cx="705567" cy="719637"/>
            <a:chOff x="0" y="0"/>
            <a:chExt cx="6050280" cy="6170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6024010">
            <a:off x="15309769" y="-1366054"/>
            <a:ext cx="3899062" cy="3976814"/>
            <a:chOff x="0" y="0"/>
            <a:chExt cx="6050280" cy="6170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81358" y="2841656"/>
            <a:ext cx="15283946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44">
                <a:solidFill>
                  <a:srgbClr val="FFFFFF"/>
                </a:solidFill>
                <a:latin typeface="ไอติม"/>
                <a:cs typeface="ไอติม"/>
              </a:rPr>
              <a:t>ใช้บอร์ด STM32L152B เป็นพื้นฐานในการพัฒนารถที่สามารถติดตามเส้นทางที่กำหนดได้ โดยมีเซ็นเซอร์ตรวจจับสิ่งกีดขวางเพื่อป้องกันการชน หากพบสิ่งกีดขวางระบบจะทำการร้องเตือนและหยุดเคลื่อนไหว เพื่อความปลอดภัยมากขึ้น อีกทั้งยังสามารถเปลี่ยนทิศทางการเคลื่อนไหวได้ตามความต้องการของผู้ใช้ ดังนั้น การสร้างรถแบบนี้จะช่วยเพิ่มประสิทธิภาพและความปลอดภัยในการเดินทางอย่างมีประสิทธิภาพมากยิ่งขึ้น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58766" y="8923275"/>
            <a:ext cx="300534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-1382437" y="-1583020"/>
            <a:ext cx="15298520" cy="1560359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0710" y="2728549"/>
            <a:ext cx="14166580" cy="434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78"/>
              </a:lnSpc>
              <a:spcBef>
                <a:spcPct val="0"/>
              </a:spcBef>
            </a:pPr>
            <a:r>
              <a:rPr lang="en-US" sz="25341">
                <a:solidFill>
                  <a:srgbClr val="FFFFFF"/>
                </a:solidFill>
                <a:latin typeface="ไอติม"/>
              </a:rPr>
              <a:t>Thankyou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63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195375">
            <a:off x="-2381484" y="-3040092"/>
            <a:ext cx="7020877" cy="7160882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195375">
            <a:off x="16008745" y="7142004"/>
            <a:ext cx="7020877" cy="7160882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46305" y="3558150"/>
            <a:ext cx="11595389" cy="277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5"/>
              </a:lnSpc>
            </a:pPr>
            <a:r>
              <a:rPr lang="en-US" sz="16225">
                <a:solidFill>
                  <a:srgbClr val="FFFFFF"/>
                </a:solidFill>
                <a:latin typeface="ไอติม"/>
              </a:rPr>
              <a:t>Specification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3338" y="8923275"/>
            <a:ext cx="331391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91501">
            <a:off x="-163237" y="-1181968"/>
            <a:ext cx="15298520" cy="15603591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8048" y="1423918"/>
            <a:ext cx="16351905" cy="503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4112" spc="57">
                <a:solidFill>
                  <a:srgbClr val="8C52FF"/>
                </a:solidFill>
                <a:latin typeface="ไอติม"/>
                <a:cs typeface="ไอติม"/>
              </a:rPr>
              <a:t>สร้างโปรแกรมให้กับไมโครคอนโทรลเลอร์ STM32L1 เพื่อควบคุมการทำงานของรถที่ใช้เซ็นเซอร์อินฟราเรดและเซนเซอร์อัลตราโซนิก (ultrasonic sensor) เพื่อตรวจจับเส้นทางและการหลบหลีกอุปสรรค โดยสร้างระบบควบคุมการทำงานของมอเตอร์ ส่วนหนึ่งของโค้ดยังใช้สำหรับการวัดระยะทางโดยใช้เซนเซอร์อัลตราโซนิก และทำการคำนวณระยะทางจากสัญญาณที่ได้มา</a:t>
            </a:r>
          </a:p>
          <a:p>
            <a:pPr algn="ctr">
              <a:lnSpc>
                <a:spcPts val="5757"/>
              </a:lnSpc>
            </a:pPr>
          </a:p>
          <a:p>
            <a:pPr algn="ctr">
              <a:lnSpc>
                <a:spcPts val="5757"/>
              </a:lnSpc>
              <a:spcBef>
                <a:spcPct val="0"/>
              </a:spcBef>
            </a:pPr>
            <a:r>
              <a:rPr lang="en-US" sz="4112" spc="57">
                <a:solidFill>
                  <a:srgbClr val="8C52FF"/>
                </a:solidFill>
                <a:cs typeface="ไอติม"/>
              </a:rPr>
              <a:t>โดยแบ่งเป็นหลายๆฟังก์ชันดังนี้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4273" y="8923275"/>
            <a:ext cx="28952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163197">
            <a:off x="13733778" y="3624359"/>
            <a:ext cx="11047580" cy="11267882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8099999">
            <a:off x="-1442746" y="-922676"/>
            <a:ext cx="5347910" cy="5454554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061426" y="-109547"/>
            <a:ext cx="10165149" cy="352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5"/>
              </a:lnSpc>
              <a:spcBef>
                <a:spcPct val="0"/>
              </a:spcBef>
            </a:pPr>
            <a:r>
              <a:rPr lang="en-US" sz="15668">
                <a:solidFill>
                  <a:srgbClr val="FFFFFF"/>
                </a:solidFill>
                <a:latin typeface="ไอติม Bold"/>
              </a:rPr>
              <a:t>FUNCTOIN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272" y="3328223"/>
            <a:ext cx="5750515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SystemClock_Config()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272" y="4576868"/>
            <a:ext cx="8650728" cy="22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Configl293d_GPIO, </a:t>
            </a:r>
          </a:p>
          <a:p>
            <a:pPr>
              <a:lnSpc>
                <a:spcPts val="6078"/>
              </a:lnSpc>
            </a:pPr>
          </a:p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Configl293d_2_GPIO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566" y="7380225"/>
            <a:ext cx="6777209" cy="22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Timbase_conf,</a:t>
            </a:r>
          </a:p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 </a:t>
            </a:r>
          </a:p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Timbase_2_conf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6295" y="3328223"/>
            <a:ext cx="6777209" cy="537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TIM_OC_GPIO_conf, </a:t>
            </a:r>
          </a:p>
          <a:p>
            <a:pPr>
              <a:lnSpc>
                <a:spcPts val="6078"/>
              </a:lnSpc>
            </a:pPr>
          </a:p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TIM_OC_Config,</a:t>
            </a:r>
          </a:p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 </a:t>
            </a:r>
          </a:p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TIM_OC_GPIO_2_conf, </a:t>
            </a:r>
          </a:p>
          <a:p>
            <a:pPr>
              <a:lnSpc>
                <a:spcPts val="6078"/>
              </a:lnSpc>
            </a:pPr>
          </a:p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TIM_OC_2_Config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63182" y="8923275"/>
            <a:ext cx="291703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163197">
            <a:off x="13733778" y="3624359"/>
            <a:ext cx="11047580" cy="11267882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8099999">
            <a:off x="-1442746" y="-922676"/>
            <a:ext cx="5347910" cy="5454554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5566" y="1123930"/>
            <a:ext cx="5750515" cy="22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Utr_GPIO_Config,</a:t>
            </a:r>
          </a:p>
          <a:p>
            <a:pPr>
              <a:lnSpc>
                <a:spcPts val="6078"/>
              </a:lnSpc>
            </a:pPr>
          </a:p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 TIMx_IC_Config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566" y="4184095"/>
            <a:ext cx="8650728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 Semi-Bold"/>
              </a:rPr>
              <a:t>TIM9_IRQHandler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566" y="5425232"/>
            <a:ext cx="6777209" cy="383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speaker_TIM_BASE_Config</a:t>
            </a:r>
          </a:p>
          <a:p>
            <a:pPr>
              <a:lnSpc>
                <a:spcPts val="6078"/>
              </a:lnSpc>
            </a:pPr>
          </a:p>
          <a:p>
            <a:pPr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speaker_TIM_OC_GPIO_Con</a:t>
            </a:r>
          </a:p>
          <a:p>
            <a:pPr>
              <a:lnSpc>
                <a:spcPts val="6078"/>
              </a:lnSpc>
            </a:pPr>
          </a:p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fig, speaker_TIM_OC_Config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8407" y="1123930"/>
            <a:ext cx="6777209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TIM4_IRQHandler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72260" y="8923275"/>
            <a:ext cx="273546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A9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78557">
            <a:off x="6842090" y="835572"/>
            <a:ext cx="7153479" cy="7296128"/>
            <a:chOff x="0" y="0"/>
            <a:chExt cx="6050280" cy="617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991501">
            <a:off x="4456956" y="1831972"/>
            <a:ext cx="7757609" cy="7912305"/>
            <a:chOff x="0" y="0"/>
            <a:chExt cx="6050280" cy="61709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72782">
            <a:off x="2039050" y="6148336"/>
            <a:ext cx="1594482" cy="1626278"/>
            <a:chOff x="0" y="0"/>
            <a:chExt cx="6050280" cy="6170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3206858">
            <a:off x="14065797" y="1248572"/>
            <a:ext cx="1594482" cy="1626278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365851">
            <a:off x="15232896" y="3051231"/>
            <a:ext cx="797241" cy="813139"/>
            <a:chOff x="0" y="0"/>
            <a:chExt cx="6050280" cy="6170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0220" y="-706120"/>
              <a:ext cx="6901180" cy="7377430"/>
            </a:xfrm>
            <a:custGeom>
              <a:avLst/>
              <a:gdLst/>
              <a:ahLst/>
              <a:cxnLst/>
              <a:rect r="r" b="b" t="t" l="l"/>
              <a:pathLst>
                <a:path h="7377430" w="690118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tretch>
                <a:fillRect l="-26485" t="0" r="-2648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038610" y="235975"/>
            <a:ext cx="8594301" cy="155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0"/>
              </a:lnSpc>
              <a:spcBef>
                <a:spcPct val="0"/>
              </a:spcBef>
            </a:pPr>
            <a:r>
              <a:rPr lang="en-US" sz="6993">
                <a:solidFill>
                  <a:srgbClr val="FFFFFF"/>
                </a:solidFill>
                <a:latin typeface="ไอติม Bold"/>
              </a:rPr>
              <a:t>SystemClock_Config()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9634" y="2910003"/>
            <a:ext cx="14863038" cy="306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7400" indent="-468700" lvl="1">
              <a:lnSpc>
                <a:spcPts val="6078"/>
              </a:lnSpc>
              <a:spcBef>
                <a:spcPct val="0"/>
              </a:spcBef>
              <a:buFont typeface="Arial"/>
              <a:buChar char="•"/>
            </a:pPr>
            <a:r>
              <a:rPr lang="en-US" sz="4341">
                <a:solidFill>
                  <a:srgbClr val="5E17EB"/>
                </a:solidFill>
                <a:cs typeface="ไอติม"/>
              </a:rPr>
              <a:t>ม</a:t>
            </a:r>
            <a:r>
              <a:rPr lang="en-US" sz="4341">
                <a:solidFill>
                  <a:srgbClr val="5E17EB"/>
                </a:solidFill>
                <a:latin typeface="ไอติม"/>
                <a:cs typeface="ไอติม"/>
              </a:rPr>
              <a:t>ีหน้าที่กำหนดค่าต่าง ๆ เพื่อเริ่มต้นระบบ โดยการตั้งค่านาฬิการะบบ (System Clock) และการตั้งค่าพลังงานสำหรับการเข้าถึงหน่วยความจำแฟลช เพื่อให้ระบบทำงานอย่างเสถียรและเชื่อถือได้</a:t>
            </a:r>
          </a:p>
          <a:p>
            <a:pPr>
              <a:lnSpc>
                <a:spcPts val="607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957923" y="8923275"/>
            <a:ext cx="302220" cy="74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4341">
                <a:solidFill>
                  <a:srgbClr val="FFFFFF"/>
                </a:solidFill>
                <a:latin typeface="ไอติม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DAF8qnwjcS0</dc:identifier>
  <dcterms:modified xsi:type="dcterms:W3CDTF">2011-08-01T06:04:30Z</dcterms:modified>
  <cp:revision>1</cp:revision>
  <dc:title>แนะนำองค์กร พรีเซนเทชั่น สีม่วง ชมพู น่ารัก พาสเทล</dc:title>
</cp:coreProperties>
</file>